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828"/>
    <a:srgbClr val="032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50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70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2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13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1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43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22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7384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93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36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978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9681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926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533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626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270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08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43B15-3C5F-42AF-B667-BAE3C3004A95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2F50-64D9-40B3-9B0E-F232DB533E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5725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fif"/><Relationship Id="rId4" Type="http://schemas.openxmlformats.org/officeDocument/2006/relationships/image" Target="../media/image6.jf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57646" y="2670609"/>
            <a:ext cx="7318664" cy="2244292"/>
          </a:xfrm>
        </p:spPr>
        <p:txBody>
          <a:bodyPr>
            <a:normAutofit/>
          </a:bodyPr>
          <a:lstStyle/>
          <a:p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Cartilha Informativa sobre a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5600" b="1" dirty="0" smtClean="0">
                <a:solidFill>
                  <a:schemeClr val="accent1">
                    <a:lumMod val="50000"/>
                  </a:schemeClr>
                </a:solidFill>
              </a:rPr>
              <a:t>ESPOROTRICOSE</a:t>
            </a:r>
            <a:r>
              <a:rPr lang="pt-BR" sz="7500" dirty="0" smtClean="0"/>
              <a:t/>
            </a:r>
            <a:br>
              <a:rPr lang="pt-BR" sz="7500" dirty="0" smtClean="0"/>
            </a:br>
            <a:r>
              <a:rPr lang="pt-BR" sz="2000" dirty="0" smtClean="0"/>
              <a:t>Prefeitura Municipal de Rodeiro - MG</a:t>
            </a:r>
            <a:endParaRPr lang="pt-BR" sz="20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156" y="418379"/>
            <a:ext cx="3186978" cy="21207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426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7036" y="166255"/>
            <a:ext cx="11793682" cy="6551468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98317" y="338138"/>
            <a:ext cx="3952009" cy="809048"/>
          </a:xfrm>
          <a:prstGeom prst="rect">
            <a:avLst/>
          </a:prstGeom>
          <a:solidFill>
            <a:srgbClr val="03233B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Esporotricose</a:t>
            </a:r>
            <a:endParaRPr lang="pt-BR" dirty="0"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398317" y="1409556"/>
            <a:ext cx="2989117" cy="1149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1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Cartilha Informativa baseada na </a:t>
            </a:r>
            <a:r>
              <a:rPr lang="pt-BR" sz="1100" b="1" i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“Campanha de Esclarecimento sobre a Esporotricose”, </a:t>
            </a:r>
            <a:r>
              <a:rPr lang="pt-BR" sz="11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 Sociedade Brasileira de Dermatologia – Rio de Janeiro</a:t>
            </a:r>
            <a:r>
              <a:rPr lang="pt-BR" sz="11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731327" y="927170"/>
            <a:ext cx="686839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bg1"/>
                </a:solidFill>
              </a:rPr>
              <a:t>	</a:t>
            </a:r>
            <a:r>
              <a:rPr lang="pt-BR" sz="1400" dirty="0" smtClean="0">
                <a:solidFill>
                  <a:schemeClr val="bg1"/>
                </a:solidFill>
              </a:rPr>
              <a:t>A </a:t>
            </a:r>
            <a:r>
              <a:rPr lang="pt-BR" sz="1400" dirty="0" err="1">
                <a:solidFill>
                  <a:schemeClr val="bg1"/>
                </a:solidFill>
              </a:rPr>
              <a:t>esporotricose</a:t>
            </a:r>
            <a:r>
              <a:rPr lang="pt-BR" sz="1400" dirty="0">
                <a:solidFill>
                  <a:schemeClr val="bg1"/>
                </a:solidFill>
              </a:rPr>
              <a:t> é uma micose </a:t>
            </a:r>
            <a:r>
              <a:rPr lang="pt-BR" sz="1400" dirty="0" smtClean="0">
                <a:solidFill>
                  <a:schemeClr val="bg1"/>
                </a:solidFill>
              </a:rPr>
              <a:t>profunda causada por um </a:t>
            </a:r>
            <a:r>
              <a:rPr lang="pt-BR" sz="1400" dirty="0">
                <a:solidFill>
                  <a:schemeClr val="bg1"/>
                </a:solidFill>
              </a:rPr>
              <a:t>fungo </a:t>
            </a:r>
            <a:r>
              <a:rPr lang="pt-BR" sz="1400" dirty="0" smtClean="0">
                <a:solidFill>
                  <a:schemeClr val="bg1"/>
                </a:solidFill>
              </a:rPr>
              <a:t>chamado </a:t>
            </a:r>
            <a:r>
              <a:rPr lang="pt-BR" sz="1400" i="1" dirty="0" err="1" smtClean="0">
                <a:solidFill>
                  <a:schemeClr val="bg1"/>
                </a:solidFill>
              </a:rPr>
              <a:t>Sporothrix</a:t>
            </a:r>
            <a:r>
              <a:rPr lang="pt-BR" sz="1400" i="1" dirty="0" smtClean="0">
                <a:solidFill>
                  <a:schemeClr val="bg1"/>
                </a:solidFill>
              </a:rPr>
              <a:t> </a:t>
            </a:r>
            <a:r>
              <a:rPr lang="pt-BR" sz="1400" i="1" dirty="0" err="1">
                <a:solidFill>
                  <a:schemeClr val="bg1"/>
                </a:solidFill>
              </a:rPr>
              <a:t>schenckii</a:t>
            </a:r>
            <a:r>
              <a:rPr lang="pt-BR" sz="1400" dirty="0">
                <a:solidFill>
                  <a:schemeClr val="bg1"/>
                </a:solidFill>
              </a:rPr>
              <a:t>, que habita a natureza e está presente </a:t>
            </a:r>
            <a:r>
              <a:rPr lang="pt-BR" sz="1400" dirty="0" smtClean="0">
                <a:solidFill>
                  <a:schemeClr val="bg1"/>
                </a:solidFill>
              </a:rPr>
              <a:t>no solo, </a:t>
            </a:r>
            <a:r>
              <a:rPr lang="pt-BR" sz="1400" dirty="0">
                <a:solidFill>
                  <a:schemeClr val="bg1"/>
                </a:solidFill>
              </a:rPr>
              <a:t>espinhos, madeira</a:t>
            </a:r>
            <a:r>
              <a:rPr lang="pt-BR" sz="1400" dirty="0" smtClean="0">
                <a:solidFill>
                  <a:schemeClr val="bg1"/>
                </a:solidFill>
              </a:rPr>
              <a:t>. A doença </a:t>
            </a:r>
            <a:r>
              <a:rPr lang="pt-BR" sz="1400" dirty="0">
                <a:solidFill>
                  <a:schemeClr val="bg1"/>
                </a:solidFill>
              </a:rPr>
              <a:t>se manifesta quando há contato </a:t>
            </a:r>
            <a:r>
              <a:rPr lang="pt-BR" sz="1400" dirty="0" smtClean="0">
                <a:solidFill>
                  <a:schemeClr val="bg1"/>
                </a:solidFill>
              </a:rPr>
              <a:t>do fungo </a:t>
            </a:r>
            <a:r>
              <a:rPr lang="pt-BR" sz="1400" dirty="0">
                <a:solidFill>
                  <a:schemeClr val="bg1"/>
                </a:solidFill>
              </a:rPr>
              <a:t>com partes mais profundas da pele, por meio de um corte. </a:t>
            </a:r>
            <a:endParaRPr lang="pt-BR" sz="1400" dirty="0" smtClean="0">
              <a:solidFill>
                <a:schemeClr val="bg1"/>
              </a:solidFill>
            </a:endParaRPr>
          </a:p>
          <a:p>
            <a:pPr algn="just"/>
            <a:r>
              <a:rPr lang="pt-BR" sz="1400" dirty="0" smtClean="0">
                <a:solidFill>
                  <a:schemeClr val="bg1"/>
                </a:solidFill>
              </a:rPr>
              <a:t>	Os gatos são os animais mais acometidos, já que são mais susceptíveis a </a:t>
            </a:r>
            <a:r>
              <a:rPr lang="pt-BR" sz="1400" dirty="0">
                <a:solidFill>
                  <a:schemeClr val="bg1"/>
                </a:solidFill>
              </a:rPr>
              <a:t>infecção devido </a:t>
            </a:r>
            <a:r>
              <a:rPr lang="pt-BR" sz="1400" dirty="0" smtClean="0">
                <a:solidFill>
                  <a:schemeClr val="bg1"/>
                </a:solidFill>
              </a:rPr>
              <a:t>a seus </a:t>
            </a:r>
            <a:r>
              <a:rPr lang="pt-BR" sz="1400" dirty="0">
                <a:solidFill>
                  <a:schemeClr val="bg1"/>
                </a:solidFill>
              </a:rPr>
              <a:t>hábitos, como afiar as unhas em árvores, enterrar suas fezes, higienizar-se e brigar com outros </a:t>
            </a:r>
            <a:r>
              <a:rPr lang="pt-BR" sz="1400" dirty="0" smtClean="0">
                <a:solidFill>
                  <a:schemeClr val="bg1"/>
                </a:solidFill>
              </a:rPr>
              <a:t>gatos.</a:t>
            </a: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	</a:t>
            </a:r>
            <a:r>
              <a:rPr lang="pt-BR" sz="1400" dirty="0" smtClean="0">
                <a:solidFill>
                  <a:schemeClr val="bg1"/>
                </a:solidFill>
              </a:rPr>
              <a:t>É uma enfermidade de caráter zoonótico e pode infectar humanos. Até o </a:t>
            </a:r>
            <a:r>
              <a:rPr lang="pt-BR" sz="1400" dirty="0">
                <a:solidFill>
                  <a:schemeClr val="bg1"/>
                </a:solidFill>
              </a:rPr>
              <a:t>final da década de 1990, era comum em jardineiros, agricultores ou pessoas que tivessem contato com plantas e solo em ambientes naturais onde o fungo pudesse estar presente em materiais orgânicos</a:t>
            </a:r>
            <a:r>
              <a:rPr lang="pt-BR" sz="1400" dirty="0" smtClean="0">
                <a:solidFill>
                  <a:schemeClr val="bg1"/>
                </a:solidFill>
              </a:rPr>
              <a:t>. Hoje, com aumento da população de animais domésticos, </a:t>
            </a:r>
            <a:r>
              <a:rPr lang="pt-BR" sz="1400" dirty="0">
                <a:solidFill>
                  <a:schemeClr val="bg1"/>
                </a:solidFill>
              </a:rPr>
              <a:t>os gatos destacam-se por apresentaram importância na transmissão ao ser humano e na manutenção do fungo no </a:t>
            </a:r>
            <a:r>
              <a:rPr lang="pt-BR" sz="1400" dirty="0" smtClean="0">
                <a:solidFill>
                  <a:schemeClr val="bg1"/>
                </a:solidFill>
              </a:rPr>
              <a:t>ambiente. </a:t>
            </a:r>
          </a:p>
          <a:p>
            <a:pPr algn="just"/>
            <a:r>
              <a:rPr lang="pt-BR" sz="1400" dirty="0">
                <a:solidFill>
                  <a:schemeClr val="bg1"/>
                </a:solidFill>
              </a:rPr>
              <a:t> </a:t>
            </a:r>
            <a:r>
              <a:rPr lang="pt-BR" sz="1400" dirty="0" smtClean="0">
                <a:solidFill>
                  <a:schemeClr val="bg1"/>
                </a:solidFill>
              </a:rPr>
              <a:t>	Embora o crescente número de casos no país, a </a:t>
            </a:r>
            <a:r>
              <a:rPr lang="pt-BR" sz="1400" dirty="0" err="1" smtClean="0">
                <a:solidFill>
                  <a:schemeClr val="bg1"/>
                </a:solidFill>
              </a:rPr>
              <a:t>esporotricose</a:t>
            </a:r>
            <a:r>
              <a:rPr lang="pt-BR" sz="1400" dirty="0" smtClean="0">
                <a:solidFill>
                  <a:schemeClr val="bg1"/>
                </a:solidFill>
              </a:rPr>
              <a:t> não é uma doença de notificação compulsória em Minas Gerais, sendo a real incidência de casos no estado desconhecida. O conhecimento da enfermidade é de fundamental importância para identificação e tratamento precoce dos casos.</a:t>
            </a:r>
          </a:p>
          <a:p>
            <a:pPr algn="just"/>
            <a:r>
              <a:rPr lang="pt-BR" sz="1400" dirty="0" smtClean="0">
                <a:solidFill>
                  <a:schemeClr val="bg1"/>
                </a:solidFill>
              </a:rPr>
              <a:t>	É importante </a:t>
            </a:r>
            <a:r>
              <a:rPr lang="pt-BR" sz="1400" dirty="0">
                <a:solidFill>
                  <a:schemeClr val="bg1"/>
                </a:solidFill>
              </a:rPr>
              <a:t>reforçar que a </a:t>
            </a:r>
            <a:r>
              <a:rPr lang="pt-BR" sz="1400" dirty="0" err="1">
                <a:solidFill>
                  <a:schemeClr val="bg1"/>
                </a:solidFill>
              </a:rPr>
              <a:t>esporotricose</a:t>
            </a:r>
            <a:r>
              <a:rPr lang="pt-BR" sz="1400" dirty="0">
                <a:solidFill>
                  <a:schemeClr val="bg1"/>
                </a:solidFill>
              </a:rPr>
              <a:t> tem tratamento, cura e o diagnóstico dos animais pode ser feito em clínicas veterinárias. Por isso, o animal com suspeita de </a:t>
            </a:r>
            <a:r>
              <a:rPr lang="pt-BR" sz="1400" dirty="0" err="1">
                <a:solidFill>
                  <a:schemeClr val="bg1"/>
                </a:solidFill>
              </a:rPr>
              <a:t>esporotricose</a:t>
            </a:r>
            <a:r>
              <a:rPr lang="pt-BR" sz="1400" dirty="0">
                <a:solidFill>
                  <a:schemeClr val="bg1"/>
                </a:solidFill>
              </a:rPr>
              <a:t> não deve ser abandonado, maltratado ou sacrificado. Com tratamento adequado e informações corretas sobre os cuidados necessários, é possível promover a cura do animal.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079422" y="296228"/>
            <a:ext cx="6172200" cy="6309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chemeClr val="bg1"/>
                </a:solidFill>
                <a:latin typeface="Freestyle Script" panose="030804020302050B0404" pitchFamily="66" charset="0"/>
              </a:rPr>
              <a:t>Sobre a doença</a:t>
            </a:r>
            <a:endParaRPr lang="pt-BR" sz="3500" dirty="0">
              <a:solidFill>
                <a:schemeClr val="bg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4187087"/>
            <a:ext cx="3792990" cy="253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7036" y="166255"/>
            <a:ext cx="11793682" cy="6551468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2118" y="238991"/>
            <a:ext cx="536170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2">
                    <a:lumMod val="10000"/>
                  </a:schemeClr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O que é Esporotricose?</a:t>
            </a:r>
            <a:endParaRPr lang="pt-BR" dirty="0" smtClean="0">
              <a:solidFill>
                <a:schemeClr val="bg1"/>
              </a:solidFill>
            </a:endParaRP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A </a:t>
            </a:r>
            <a:r>
              <a:rPr lang="pt-BR" sz="1200" dirty="0" err="1">
                <a:solidFill>
                  <a:schemeClr val="bg1"/>
                </a:solidFill>
              </a:rPr>
              <a:t>esporotricose</a:t>
            </a:r>
            <a:r>
              <a:rPr lang="pt-BR" sz="1200" dirty="0">
                <a:solidFill>
                  <a:schemeClr val="bg1"/>
                </a:solidFill>
              </a:rPr>
              <a:t> é uma micose profunda provocada por fungos da família </a:t>
            </a:r>
            <a:r>
              <a:rPr lang="pt-BR" sz="1200" i="1" dirty="0" err="1">
                <a:solidFill>
                  <a:schemeClr val="bg1"/>
                </a:solidFill>
              </a:rPr>
              <a:t>Sporothrix</a:t>
            </a:r>
            <a:r>
              <a:rPr lang="pt-BR" sz="1200" dirty="0">
                <a:solidFill>
                  <a:schemeClr val="bg1"/>
                </a:solidFill>
              </a:rPr>
              <a:t> – encontrados na terra e em materiais em decomposição, como madeiras, galhos, folhas – e que pode afetar animais e humanos</a:t>
            </a:r>
            <a:r>
              <a:rPr lang="pt-BR" sz="12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pt-BR" sz="1200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2">
                    <a:lumMod val="10000"/>
                  </a:schemeClr>
                </a:solidFill>
                <a:latin typeface="Berlin Sans FB" panose="020E0602020502020306" pitchFamily="34" charset="0"/>
              </a:rPr>
              <a:t> Como se transmite?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pt-BR" sz="1200" dirty="0" smtClean="0">
                <a:solidFill>
                  <a:schemeClr val="tx2">
                    <a:lumMod val="10000"/>
                  </a:schemeClr>
                </a:solidFill>
              </a:rPr>
              <a:t>Humanos: </a:t>
            </a:r>
            <a:r>
              <a:rPr lang="pt-BR" sz="1200" dirty="0" smtClean="0">
                <a:solidFill>
                  <a:schemeClr val="bg1"/>
                </a:solidFill>
              </a:rPr>
              <a:t>ferimentos causados por farpas e espinhos contaminados; contato de ferimentos com solo ou lixo contaminado; aranhões ou mordedura de animais infectados.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pt-BR" sz="1200" dirty="0" smtClean="0">
                <a:solidFill>
                  <a:srgbClr val="03233B"/>
                </a:solidFill>
              </a:rPr>
              <a:t>Gatos: </a:t>
            </a:r>
            <a:r>
              <a:rPr lang="pt-BR" sz="1200" dirty="0" smtClean="0">
                <a:solidFill>
                  <a:schemeClr val="bg1"/>
                </a:solidFill>
              </a:rPr>
              <a:t>ferimentos ou contato de feridas no ambiente contaminado; mordidas ou arranhões de outros animais infectados. </a:t>
            </a:r>
          </a:p>
          <a:p>
            <a:pPr lvl="1" algn="just"/>
            <a:endParaRPr lang="pt-BR" sz="1200" dirty="0" smtClean="0">
              <a:solidFill>
                <a:srgbClr val="03233B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O cachorro também pode ser infectado e passar para os humanos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O que </a:t>
            </a:r>
            <a:r>
              <a:rPr lang="pt-BR" sz="1200" dirty="0">
                <a:solidFill>
                  <a:schemeClr val="bg1"/>
                </a:solidFill>
              </a:rPr>
              <a:t>os números e pesquisas mostram é que o gato é o animal mais vulnerável aos fungos do gênero </a:t>
            </a:r>
            <a:r>
              <a:rPr lang="pt-BR" sz="1200" i="1" dirty="0" err="1">
                <a:solidFill>
                  <a:schemeClr val="bg1"/>
                </a:solidFill>
              </a:rPr>
              <a:t>Sporothrix</a:t>
            </a:r>
            <a:r>
              <a:rPr lang="pt-BR" sz="1200" dirty="0">
                <a:solidFill>
                  <a:schemeClr val="bg1"/>
                </a:solidFill>
              </a:rPr>
              <a:t>. São raros os registros de cães infectados e não há registros de transmissão de cães para humanos</a:t>
            </a:r>
            <a:r>
              <a:rPr lang="pt-BR" sz="1200" dirty="0">
                <a:solidFill>
                  <a:schemeClr val="bg1"/>
                </a:solidFill>
                <a:latin typeface="+mj-lt"/>
              </a:rPr>
              <a:t>.</a:t>
            </a:r>
            <a:r>
              <a:rPr lang="pt-BR" sz="120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pPr algn="just"/>
            <a:endParaRPr lang="pt-BR" sz="1200" dirty="0" smtClean="0">
              <a:solidFill>
                <a:srgbClr val="03233B"/>
              </a:solidFill>
              <a:latin typeface="+mj-lt"/>
            </a:endParaRPr>
          </a:p>
          <a:p>
            <a:pPr algn="just"/>
            <a:endParaRPr lang="pt-BR" sz="1200" dirty="0">
              <a:solidFill>
                <a:srgbClr val="03233B"/>
              </a:solidFill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A </a:t>
            </a:r>
            <a:r>
              <a:rPr lang="pt-BR" dirty="0" err="1">
                <a:solidFill>
                  <a:srgbClr val="021828"/>
                </a:solidFill>
                <a:latin typeface="Berlin Sans FB" panose="020E0602020502020306" pitchFamily="34" charset="0"/>
              </a:rPr>
              <a:t>esporotricose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 é uma doença grave? Quais são suas consequências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Não </a:t>
            </a:r>
            <a:r>
              <a:rPr lang="pt-BR" sz="1200" dirty="0">
                <a:solidFill>
                  <a:schemeClr val="bg1"/>
                </a:solidFill>
              </a:rPr>
              <a:t>é grave, mas, a partir do diagnóstico, deve ser muito bem tratada e rapidamente. São raros os registros de mortes em humanos, mas eles existem. Principalmente em pessoas com a imunidade baixa, como portadores de HIV ou aquelas submetidas à quimioterapia para tratamento de câncer ou com doenças renais. </a:t>
            </a:r>
            <a:endParaRPr lang="pt-BR" sz="12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6070023" y="363682"/>
            <a:ext cx="0" cy="6192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244936" y="238991"/>
            <a:ext cx="54552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A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doença tem cura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Sim</a:t>
            </a:r>
            <a:r>
              <a:rPr lang="pt-BR" sz="1200" dirty="0">
                <a:solidFill>
                  <a:schemeClr val="bg1"/>
                </a:solidFill>
              </a:rPr>
              <a:t>, tem cura tanto para humanos como para animais. Mas é preciso seguir à risca o tratamento e jamais interrompê-lo sem ter alta médica. E deve se ter paciência, porque o tratamento pode ser longo e chegar até quatro meses, dependendo do nível de contaminação</a:t>
            </a:r>
            <a:r>
              <a:rPr lang="pt-BR" sz="1200" dirty="0" smtClean="0">
                <a:solidFill>
                  <a:schemeClr val="bg1"/>
                </a:solidFill>
              </a:rPr>
              <a:t>.</a:t>
            </a:r>
          </a:p>
          <a:p>
            <a:endParaRPr lang="pt-BR" sz="1200" dirty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endParaRPr lang="pt-BR" sz="1200" dirty="0" smtClean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A </a:t>
            </a:r>
            <a:r>
              <a:rPr lang="pt-BR" dirty="0" err="1" smtClean="0">
                <a:solidFill>
                  <a:srgbClr val="021828"/>
                </a:solidFill>
                <a:latin typeface="Berlin Sans FB" panose="020E0602020502020306" pitchFamily="34" charset="0"/>
              </a:rPr>
              <a:t>esporotricose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 pode ter consequências mais graves nos gatos?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De acordo com números da Fiocruz, o percentual de cura dos animais é variável. Dependendo do medicamento usado, pode variar entre 40% e 50%, também pode ser de mais de 50%, ou até superior a 90%. O percentual de mortes devido à evolução da doença não é elevado, fica em torno de 10%. Entretanto, o índice de abandono do tratamento dos animais é de aproximadamente 30%, considerado alto e preocupante, porque o gato sem tratamento mantém a cadeia de transmissão da doença.</a:t>
            </a:r>
          </a:p>
          <a:p>
            <a:endParaRPr lang="pt-BR" sz="1200" dirty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endParaRPr lang="pt-BR" sz="1200" dirty="0" smtClean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Por </a:t>
            </a:r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</a:rPr>
              <a:t>que o gato é mais susceptível aos fungos que outros animais domésticos</a:t>
            </a:r>
            <a:r>
              <a:rPr lang="pt-B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Não </a:t>
            </a:r>
            <a:r>
              <a:rPr lang="pt-BR" sz="1200" dirty="0">
                <a:solidFill>
                  <a:schemeClr val="bg1"/>
                </a:solidFill>
              </a:rPr>
              <a:t>se sabe ainda porque o gato é mais susceptível aos fungos. Estudos têm sido desenvolvidos nos últimos anos com a intenção de melhorar a compreensão sobre aspectos da resposta imunológica do gato frente a essa infecção.</a:t>
            </a:r>
            <a:endParaRPr lang="pt-BR" sz="1200" dirty="0" smtClean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93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7036" y="166255"/>
            <a:ext cx="11793682" cy="6551468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/>
          <p:cNvCxnSpPr/>
          <p:nvPr/>
        </p:nvCxnSpPr>
        <p:spPr>
          <a:xfrm>
            <a:off x="6070023" y="363682"/>
            <a:ext cx="0" cy="6192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259773" y="238991"/>
            <a:ext cx="564226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Quais os sinais clínicos da </a:t>
            </a:r>
            <a:r>
              <a:rPr lang="pt-BR" dirty="0" err="1" smtClean="0">
                <a:solidFill>
                  <a:srgbClr val="021828"/>
                </a:solidFill>
                <a:latin typeface="Berlin Sans FB" panose="020E0602020502020306" pitchFamily="34" charset="0"/>
              </a:rPr>
              <a:t>esporotricose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200" dirty="0" smtClean="0">
                <a:solidFill>
                  <a:srgbClr val="021828"/>
                </a:solidFill>
              </a:rPr>
              <a:t>Gatos: </a:t>
            </a:r>
            <a:r>
              <a:rPr lang="pt-BR" sz="1200" dirty="0">
                <a:solidFill>
                  <a:schemeClr val="bg1"/>
                </a:solidFill>
              </a:rPr>
              <a:t>Nódulos (caroços) que podem ter ou não feridas, principalmente na região do nariz, patas e cauda. Feridas que não cicatrizam; </a:t>
            </a:r>
            <a:r>
              <a:rPr lang="pt-BR" sz="1200" dirty="0" smtClean="0">
                <a:solidFill>
                  <a:schemeClr val="bg1"/>
                </a:solidFill>
              </a:rPr>
              <a:t>espirros</a:t>
            </a:r>
            <a:r>
              <a:rPr lang="pt-BR" sz="1200" dirty="0">
                <a:solidFill>
                  <a:schemeClr val="bg1"/>
                </a:solidFill>
              </a:rPr>
              <a:t>, falta de ar e secreção nasal</a:t>
            </a:r>
            <a:r>
              <a:rPr lang="pt-BR" sz="1200" dirty="0" smtClean="0">
                <a:solidFill>
                  <a:schemeClr val="bg1"/>
                </a:solidFill>
              </a:rPr>
              <a:t>; perda do apetite e emagrecimento.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endParaRPr lang="pt-BR" sz="1200" dirty="0" smtClean="0">
              <a:solidFill>
                <a:schemeClr val="bg1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sz="1200" dirty="0" smtClean="0">
              <a:solidFill>
                <a:schemeClr val="bg1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200" dirty="0" smtClean="0">
                <a:solidFill>
                  <a:srgbClr val="021828"/>
                </a:solidFill>
              </a:rPr>
              <a:t>Humanos</a:t>
            </a:r>
            <a:r>
              <a:rPr lang="pt-BR" sz="1200" dirty="0" smtClean="0">
                <a:solidFill>
                  <a:schemeClr val="bg1"/>
                </a:solidFill>
              </a:rPr>
              <a:t>: </a:t>
            </a:r>
            <a:r>
              <a:rPr lang="pt-BR" sz="1200" dirty="0">
                <a:solidFill>
                  <a:schemeClr val="bg1"/>
                </a:solidFill>
              </a:rPr>
              <a:t>Nódulos na pele (caroços) firmes que podem ser acompanhados de </a:t>
            </a:r>
            <a:r>
              <a:rPr lang="pt-BR" sz="1200" dirty="0" smtClean="0">
                <a:solidFill>
                  <a:schemeClr val="bg1"/>
                </a:solidFill>
              </a:rPr>
              <a:t>feridas. Geralmente </a:t>
            </a:r>
            <a:r>
              <a:rPr lang="pt-BR" sz="1200" dirty="0">
                <a:solidFill>
                  <a:schemeClr val="bg1"/>
                </a:solidFill>
              </a:rPr>
              <a:t>esses nódulos aparecem no local onde houve o arranhão ou mordida do animal </a:t>
            </a:r>
            <a:r>
              <a:rPr lang="pt-BR" sz="1200" dirty="0" smtClean="0">
                <a:solidFill>
                  <a:schemeClr val="bg1"/>
                </a:solidFill>
              </a:rPr>
              <a:t>contaminado. Outros sinais podem ser tosse, falta de ar, dor ao respirar, febre, dor ao se movimentar.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Como são as lesões da </a:t>
            </a:r>
            <a:r>
              <a:rPr lang="pt-BR" dirty="0" err="1" smtClean="0">
                <a:solidFill>
                  <a:schemeClr val="bg1"/>
                </a:solidFill>
                <a:latin typeface="Berlin Sans FB" panose="020E0602020502020306" pitchFamily="34" charset="0"/>
              </a:rPr>
              <a:t>esporotricose</a:t>
            </a:r>
            <a:r>
              <a:rPr lang="pt-B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</a:rPr>
              <a:t>Gatos: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1200" dirty="0" smtClean="0">
              <a:solidFill>
                <a:schemeClr val="bg1"/>
              </a:solidFill>
            </a:endParaRPr>
          </a:p>
          <a:p>
            <a:pPr lvl="1"/>
            <a:endParaRPr lang="pt-BR" sz="1200" dirty="0" smtClean="0">
              <a:solidFill>
                <a:schemeClr val="bg1"/>
              </a:solidFill>
            </a:endParaRPr>
          </a:p>
          <a:p>
            <a:pPr lvl="1"/>
            <a:endParaRPr lang="pt-BR" sz="12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</a:rPr>
              <a:t>Humanos: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16" y="3191260"/>
            <a:ext cx="2422815" cy="137489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" b="19724"/>
          <a:stretch/>
        </p:blipFill>
        <p:spPr>
          <a:xfrm>
            <a:off x="3052332" y="3191261"/>
            <a:ext cx="2466975" cy="137489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38" y="5165251"/>
            <a:ext cx="2404405" cy="14305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843" y="5181650"/>
            <a:ext cx="2495993" cy="139775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368902" y="238991"/>
            <a:ext cx="544387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Como é feito o diagnóstico da </a:t>
            </a:r>
            <a:r>
              <a:rPr lang="pt-BR" dirty="0" err="1" smtClean="0">
                <a:solidFill>
                  <a:srgbClr val="021828"/>
                </a:solidFill>
                <a:latin typeface="Berlin Sans FB" panose="020E0602020502020306" pitchFamily="34" charset="0"/>
              </a:rPr>
              <a:t>esporotricose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	</a:t>
            </a:r>
            <a:r>
              <a:rPr lang="pt-BR" sz="1200" dirty="0" smtClean="0">
                <a:solidFill>
                  <a:schemeClr val="bg1"/>
                </a:solidFill>
              </a:rPr>
              <a:t>O diagnóstico se da através do exame clínico realizado por médicos (humanos) ou veterinários (animais), acompanhado do histórico do paciente. O principal exame complementar é por meio da citologia e cultura </a:t>
            </a:r>
            <a:r>
              <a:rPr lang="pt-BR" sz="1200" dirty="0" err="1" smtClean="0">
                <a:solidFill>
                  <a:schemeClr val="bg1"/>
                </a:solidFill>
              </a:rPr>
              <a:t>fúngica</a:t>
            </a:r>
            <a:r>
              <a:rPr lang="pt-BR" sz="1200" dirty="0" smtClean="0">
                <a:solidFill>
                  <a:schemeClr val="bg1"/>
                </a:solidFill>
              </a:rPr>
              <a:t>. </a:t>
            </a:r>
          </a:p>
          <a:p>
            <a:pPr algn="just"/>
            <a:endParaRPr lang="pt-BR" sz="12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Quais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os sintomas da doença que devem chamar a atenção do dono do animal para buscar ajuda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  <a:endParaRPr lang="pt-BR" sz="1200" dirty="0" smtClean="0">
              <a:solidFill>
                <a:schemeClr val="bg1"/>
              </a:solidFill>
            </a:endParaRPr>
          </a:p>
          <a:p>
            <a:pPr algn="just"/>
            <a:r>
              <a:rPr lang="pt-BR" sz="1200" dirty="0">
                <a:solidFill>
                  <a:schemeClr val="bg1"/>
                </a:solidFill>
              </a:rPr>
              <a:t>	</a:t>
            </a:r>
            <a:r>
              <a:rPr lang="pt-BR" sz="1200" dirty="0" smtClean="0">
                <a:solidFill>
                  <a:schemeClr val="bg1"/>
                </a:solidFill>
              </a:rPr>
              <a:t>Os </a:t>
            </a:r>
            <a:r>
              <a:rPr lang="pt-BR" sz="1200" dirty="0">
                <a:solidFill>
                  <a:schemeClr val="bg1"/>
                </a:solidFill>
              </a:rPr>
              <a:t>principais sinais nos gatos são lesões na pele localizadas na região da cabeça, patas e cauda. Além disso, sinais respiratórios, principalmente espirros, também são muito frequentes</a:t>
            </a:r>
            <a:r>
              <a:rPr lang="pt-BR" sz="1200" dirty="0" smtClean="0">
                <a:solidFill>
                  <a:schemeClr val="bg1"/>
                </a:solidFill>
              </a:rPr>
              <a:t>.</a:t>
            </a:r>
            <a:endParaRPr lang="pt-BR" sz="1200" dirty="0">
              <a:solidFill>
                <a:schemeClr val="bg1"/>
              </a:solidFill>
            </a:endParaRPr>
          </a:p>
          <a:p>
            <a:pPr algn="just"/>
            <a:endParaRPr lang="pt-BR" sz="12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Como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o dono do animal deve proceder se encontrar sinais da doença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O </a:t>
            </a:r>
            <a:r>
              <a:rPr lang="pt-BR" sz="1200" dirty="0">
                <a:solidFill>
                  <a:schemeClr val="bg1"/>
                </a:solidFill>
              </a:rPr>
              <a:t>dono deve levar o animal imediatamente ao veterinário. Animais que apresentem os sinais clínicos acima descritos devem ser examinados por um médico veterinário o mais rápido possível para obtenção do diagnóstico e início do </a:t>
            </a:r>
            <a:r>
              <a:rPr lang="pt-BR" sz="1200" dirty="0" smtClean="0">
                <a:solidFill>
                  <a:schemeClr val="bg1"/>
                </a:solidFill>
              </a:rPr>
              <a:t>tratamento.</a:t>
            </a:r>
          </a:p>
          <a:p>
            <a:pPr algn="just"/>
            <a:endParaRPr lang="pt-BR" sz="1200" dirty="0">
              <a:solidFill>
                <a:srgbClr val="021828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Existem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centros públicos de tratamento para animais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Em Rodeiro não existe centros públicos para o tratamento, no entanto a prefeitura disponibiliza veterinário para indicar a melhor conduta e auxiliar no tratamento da </a:t>
            </a:r>
            <a:r>
              <a:rPr lang="pt-BR" sz="1200" dirty="0" err="1" smtClean="0">
                <a:solidFill>
                  <a:schemeClr val="bg1"/>
                </a:solidFill>
              </a:rPr>
              <a:t>esporotricose</a:t>
            </a:r>
            <a:r>
              <a:rPr lang="pt-BR" sz="1200" dirty="0" smtClean="0">
                <a:solidFill>
                  <a:schemeClr val="bg1"/>
                </a:solidFill>
              </a:rPr>
              <a:t>. Basta entrar em contato com a Vigilância </a:t>
            </a:r>
            <a:r>
              <a:rPr lang="pt-BR" sz="1200" dirty="0">
                <a:solidFill>
                  <a:schemeClr val="bg1"/>
                </a:solidFill>
              </a:rPr>
              <a:t>E</a:t>
            </a:r>
            <a:r>
              <a:rPr lang="pt-BR" sz="1200" dirty="0" smtClean="0">
                <a:solidFill>
                  <a:schemeClr val="bg1"/>
                </a:solidFill>
              </a:rPr>
              <a:t>pidemiológica do município.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solidFill>
                <a:srgbClr val="021828"/>
              </a:solidFill>
              <a:latin typeface="Berlin Sans FB" panose="020E0602020502020306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solidFill>
                <a:srgbClr val="021828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2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7036" y="166255"/>
            <a:ext cx="11793682" cy="6551468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/>
          <p:cNvCxnSpPr/>
          <p:nvPr/>
        </p:nvCxnSpPr>
        <p:spPr>
          <a:xfrm>
            <a:off x="6070023" y="363682"/>
            <a:ext cx="0" cy="6192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280555" y="270164"/>
            <a:ext cx="563187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Qual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o profissional indicado para tratamento da </a:t>
            </a:r>
            <a:r>
              <a:rPr lang="pt-BR" dirty="0" err="1">
                <a:solidFill>
                  <a:srgbClr val="021828"/>
                </a:solidFill>
                <a:latin typeface="Berlin Sans FB" panose="020E0602020502020306" pitchFamily="34" charset="0"/>
              </a:rPr>
              <a:t>esporotricose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 em humanos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O </a:t>
            </a:r>
            <a:r>
              <a:rPr lang="pt-BR" sz="1200" dirty="0">
                <a:solidFill>
                  <a:schemeClr val="bg1"/>
                </a:solidFill>
              </a:rPr>
              <a:t>médico que cuida da micose é o </a:t>
            </a:r>
            <a:r>
              <a:rPr lang="pt-BR" sz="1200" dirty="0" smtClean="0">
                <a:solidFill>
                  <a:schemeClr val="bg1"/>
                </a:solidFill>
              </a:rPr>
              <a:t>dermatologista. </a:t>
            </a:r>
            <a:endParaRPr lang="pt-BR" sz="1200" dirty="0">
              <a:solidFill>
                <a:schemeClr val="bg1"/>
              </a:solidFill>
            </a:endParaRPr>
          </a:p>
          <a:p>
            <a:pPr algn="just"/>
            <a:endParaRPr lang="pt-BR" sz="12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Há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centros públicos de tratamento de humanos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Pessoas </a:t>
            </a:r>
            <a:r>
              <a:rPr lang="pt-BR" sz="1200" dirty="0">
                <a:solidFill>
                  <a:schemeClr val="bg1"/>
                </a:solidFill>
              </a:rPr>
              <a:t>com suspeita de contaminação podem procurar atendimento nos postos de saúde ou nas clínicas da </a:t>
            </a:r>
            <a:r>
              <a:rPr lang="pt-BR" sz="1200" dirty="0" smtClean="0">
                <a:solidFill>
                  <a:schemeClr val="bg1"/>
                </a:solidFill>
              </a:rPr>
              <a:t>família.</a:t>
            </a:r>
          </a:p>
          <a:p>
            <a:pPr algn="just"/>
            <a:endParaRPr lang="pt-BR" sz="1200" dirty="0" smtClean="0">
              <a:solidFill>
                <a:schemeClr val="bg1"/>
              </a:solidFill>
            </a:endParaRPr>
          </a:p>
          <a:p>
            <a:pPr algn="just"/>
            <a:endParaRPr lang="pt-BR" sz="12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Sempre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que o animal estiver infectado o dono ou familiares também serão infectados ou há a possibilidade de se tratar do animal sem ser contaminado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O </a:t>
            </a:r>
            <a:r>
              <a:rPr lang="pt-BR" sz="1200" dirty="0">
                <a:solidFill>
                  <a:schemeClr val="bg1"/>
                </a:solidFill>
              </a:rPr>
              <a:t>dono do animal infectado deve manuseá-lo com luvas durante o tratamento e para fazer a higiene do ambiente onde o animal circula. Tomando os devidos cuidados, são altas as chances de o dono e seus familiares não se contaminarem. A higiene do ambiente doméstico com água sanitária é muito importante. Seguindo as orientações de profissionais de saúde capacitados, dificilmente ocorrerá a contaminação por um membro da família</a:t>
            </a:r>
            <a:r>
              <a:rPr lang="pt-BR" sz="12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pt-BR" sz="1200" dirty="0" smtClean="0">
              <a:solidFill>
                <a:schemeClr val="bg1"/>
              </a:solidFill>
            </a:endParaRPr>
          </a:p>
          <a:p>
            <a:pPr algn="just"/>
            <a:endParaRPr lang="pt-BR" sz="12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Os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animais 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que vivem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na rua podem ser tratados? Como proceder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Para </a:t>
            </a:r>
            <a:r>
              <a:rPr lang="pt-BR" sz="1200" dirty="0">
                <a:solidFill>
                  <a:schemeClr val="bg1"/>
                </a:solidFill>
              </a:rPr>
              <a:t>que o tratamento seja realizado, o gato com </a:t>
            </a:r>
            <a:r>
              <a:rPr lang="pt-BR" sz="1200" dirty="0" err="1">
                <a:solidFill>
                  <a:schemeClr val="bg1"/>
                </a:solidFill>
              </a:rPr>
              <a:t>esporotricose</a:t>
            </a:r>
            <a:r>
              <a:rPr lang="pt-BR" sz="1200" dirty="0">
                <a:solidFill>
                  <a:schemeClr val="bg1"/>
                </a:solidFill>
              </a:rPr>
              <a:t> precisa ter um tutor e ser adotado. Animais em situação de abandono em vias públicas não têm como ser adequadamente tratados.</a:t>
            </a:r>
            <a:endParaRPr lang="pt-BR" sz="12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3233B"/>
              </a:solidFill>
              <a:latin typeface="Berlin Sans FB" panose="020E0602020502020306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227620" y="328296"/>
            <a:ext cx="5673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O </a:t>
            </a:r>
            <a:r>
              <a:rPr lang="pt-BR" dirty="0">
                <a:solidFill>
                  <a:srgbClr val="021828"/>
                </a:solidFill>
                <a:latin typeface="Berlin Sans FB" panose="020E0602020502020306" pitchFamily="34" charset="0"/>
              </a:rPr>
              <a:t>que fazer se o animal não resistir ao tratamento e morrer</a:t>
            </a:r>
            <a:r>
              <a:rPr lang="pt-BR" dirty="0" smtClean="0">
                <a:solidFill>
                  <a:srgbClr val="021828"/>
                </a:solidFill>
                <a:latin typeface="Berlin Sans FB" panose="020E0602020502020306" pitchFamily="34" charset="0"/>
              </a:rPr>
              <a:t>?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	Os </a:t>
            </a:r>
            <a:r>
              <a:rPr lang="pt-BR" sz="1200" dirty="0">
                <a:solidFill>
                  <a:schemeClr val="bg1"/>
                </a:solidFill>
              </a:rPr>
              <a:t>gatos com </a:t>
            </a:r>
            <a:r>
              <a:rPr lang="pt-BR" sz="1200" dirty="0" err="1">
                <a:solidFill>
                  <a:schemeClr val="bg1"/>
                </a:solidFill>
              </a:rPr>
              <a:t>esporotricose</a:t>
            </a:r>
            <a:r>
              <a:rPr lang="pt-BR" sz="1200" dirty="0">
                <a:solidFill>
                  <a:schemeClr val="bg1"/>
                </a:solidFill>
              </a:rPr>
              <a:t> que não resistirem ao tratamento e morrerem devem ser obrigatoriamente cremados</a:t>
            </a:r>
            <a:r>
              <a:rPr lang="pt-BR" sz="1200">
                <a:solidFill>
                  <a:schemeClr val="bg1"/>
                </a:solidFill>
              </a:rPr>
              <a:t>. 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227620" y="4956463"/>
            <a:ext cx="5673436" cy="1684675"/>
          </a:xfrm>
          <a:prstGeom prst="rect">
            <a:avLst/>
          </a:prstGeom>
          <a:solidFill>
            <a:srgbClr val="021828"/>
          </a:solidFill>
          <a:ln>
            <a:solidFill>
              <a:srgbClr val="021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12" y="5393376"/>
            <a:ext cx="2438740" cy="85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7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186</Words>
  <Application>Microsoft Office PowerPoint</Application>
  <PresentationFormat>Widescreen</PresentationFormat>
  <Paragraphs>76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Berlin Sans FB</vt:lpstr>
      <vt:lpstr>Bookman Old Style</vt:lpstr>
      <vt:lpstr>Freestyle Script</vt:lpstr>
      <vt:lpstr>Rockwell</vt:lpstr>
      <vt:lpstr>Damask</vt:lpstr>
      <vt:lpstr>Cartilha Informativa sobre a ESPOROTRICOSE Prefeitura Municipal de Rodeiro - MG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Cartilha Informativa sobre a ESPOROTRICOSE Prefeitura Municipal de Rodeiro - MG</dc:title>
  <dc:creator>Tiago da Silva Medina</dc:creator>
  <cp:lastModifiedBy>Leandro José Teixeira Contin</cp:lastModifiedBy>
  <cp:revision>38</cp:revision>
  <dcterms:created xsi:type="dcterms:W3CDTF">2022-06-29T12:09:21Z</dcterms:created>
  <dcterms:modified xsi:type="dcterms:W3CDTF">2022-07-05T10:54:34Z</dcterms:modified>
</cp:coreProperties>
</file>